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italic.fntdata"/><Relationship Id="rId14" Type="http://schemas.openxmlformats.org/officeDocument/2006/relationships/slide" Target="slides/slide10.xml"/><Relationship Id="rId58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428f11e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428f11e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15428f11e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5428f11e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5428f11e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5428f11e7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5428f11e7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5428f11e7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15428f11e7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5428f11e7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5428f11e7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15428f11e7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428f11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428f11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15428f11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5428f11e7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5428f11e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15428f11e7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5428f11e7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5428f11e7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15428f11e7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428f11e7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428f11e7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15428f11e7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5428f11e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5428f11e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15428f11e7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784734c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784734c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a784734c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6e605ead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6e605ead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16e605ead3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3d60bc6e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3d60bc6e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13d60bc6e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3d60bc6ee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3d60bc6ee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13d60bc6ee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3d60bc6e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3d60bc6e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13d60bc6e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3d60bc6ee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3d60bc6ee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13d60bc6ee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6e605ead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6e605ead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16e605ead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6e605ead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6e605ead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16e605ead3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5428f11e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5428f11e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5428f11e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9888800" y="6176975"/>
            <a:ext cx="2081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©ankushkhanna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confluent.io/platform/current/installation/configuration/topic-configs.html#topicconfigs_retention.m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www.slideshare.net/PaoloCastagna1/introduction-to-apache-kafka-confluent-and-why-they-matte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confluent.io/hub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localhost:8083/connectors" TargetMode="External"/><Relationship Id="rId4" Type="http://schemas.openxmlformats.org/officeDocument/2006/relationships/hyperlink" Target="http://localhost:8001/" TargetMode="External"/><Relationship Id="rId5" Type="http://schemas.openxmlformats.org/officeDocument/2006/relationships/hyperlink" Target="http://localhost:8001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slideshare.net/PaoloCastagna1/introduction-to-apache-kafka-confluent-and-why-they-matte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ocs.confluent.io/current/streams/architecture.html#parallelism-model" TargetMode="External"/><Relationship Id="rId4" Type="http://schemas.openxmlformats.org/officeDocument/2006/relationships/hyperlink" Target="http://docs.confluent.io/current/streams/architecture.html#state" TargetMode="External"/><Relationship Id="rId5" Type="http://schemas.openxmlformats.org/officeDocument/2006/relationships/hyperlink" Target="http://docs.confluent.io/current/streams/architecture.html#fault-toleranc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Intro to Kafka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Ankush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</a:t>
            </a:r>
            <a:r>
              <a:rPr lang="en-US"/>
              <a:t> Broker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Kafka broker =&gt; Physical machine on which Kafka is running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Kafka Cluster =&gt; Multiple Kafka </a:t>
            </a:r>
            <a:r>
              <a:rPr lang="en-US"/>
              <a:t>brokers</a:t>
            </a:r>
            <a:r>
              <a:rPr lang="en-US"/>
              <a:t> =&gt; </a:t>
            </a:r>
            <a:r>
              <a:rPr lang="en-US"/>
              <a:t>Multiple</a:t>
            </a:r>
            <a:r>
              <a:rPr lang="en-US"/>
              <a:t> machines working together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segments present in your disk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Stores messages in a order fashion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Assigns sequence id to each message before storing in logs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Partitioning</a:t>
            </a:r>
            <a:r>
              <a:rPr lang="en-US"/>
              <a:t> in Kafka</a:t>
            </a:r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Scalability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Topics and Partitions in Apache Kafka</a:t>
            </a:r>
            <a:br>
              <a:rPr b="1" lang="en-US"/>
            </a:br>
            <a:endParaRPr/>
          </a:p>
        </p:txBody>
      </p:sp>
      <p:pic>
        <p:nvPicPr>
          <p:cNvPr descr=" partitioned topic in Apache Kafka"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9813" y="1562976"/>
            <a:ext cx="7792373" cy="34996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https://www.javaworld.com/article/3066873/big-data-messaging-with-kafka-part-2.html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838200" y="5275438"/>
            <a:ext cx="9792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Roboto"/>
              <a:buChar char="-"/>
            </a:pPr>
            <a:r>
              <a:rPr b="1" i="0" lang="en-US" sz="1800" u="none" cap="none" strike="noStrike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topic partitions are a unit of parallelism</a:t>
            </a:r>
            <a:endParaRPr b="1" i="0" sz="1800" u="none" cap="none" strike="noStrike">
              <a:solidFill>
                <a:srgbClr val="5555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Roboto"/>
              <a:buChar char="-"/>
            </a:pPr>
            <a:r>
              <a:rPr b="1" i="0" lang="en-US" sz="1800" u="none" cap="none" strike="noStrike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partition can only be worked on by one consumer in a consumer group at a time</a:t>
            </a:r>
            <a:endParaRPr b="1" i="0" sz="1800" u="none" cap="none" strike="noStrike">
              <a:solidFill>
                <a:srgbClr val="55555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Partitions in Apache Kafka</a:t>
            </a:r>
            <a:br>
              <a:rPr b="1" lang="en-US"/>
            </a:br>
            <a:endParaRPr/>
          </a:p>
        </p:txBody>
      </p:sp>
      <p:pic>
        <p:nvPicPr>
          <p:cNvPr id="190" name="Google Shape;19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https://docs.datastax.com/en/kafka/doc/kafka/kafkaHowMessages.html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Partitions in Apache Kafka</a:t>
            </a:r>
            <a:br>
              <a:rPr b="1" lang="en-US"/>
            </a:br>
            <a:endParaRPr/>
          </a:p>
        </p:txBody>
      </p:sp>
      <p:pic>
        <p:nvPicPr>
          <p:cNvPr id="198" name="Google Shape;19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https://www.confluent.io/blog/apache-kafka-for-service-architectures/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Partitions in Apache Kafka</a:t>
            </a:r>
            <a:br>
              <a:rPr b="1" lang="en-US"/>
            </a:br>
            <a:endParaRPr/>
          </a:p>
        </p:txBody>
      </p:sp>
      <p:pic>
        <p:nvPicPr>
          <p:cNvPr id="206" name="Google Shape;20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https://www.confluent.io/blog/apache-kafka-for-service-architectures/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Replication in Kafka</a:t>
            </a:r>
            <a:endParaRPr/>
          </a:p>
        </p:txBody>
      </p:sp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Fault tolerance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749" y="1943949"/>
            <a:ext cx="7400876" cy="42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terms</a:t>
            </a:r>
            <a:endParaRPr/>
          </a:p>
        </p:txBody>
      </p:sp>
      <p:sp>
        <p:nvSpPr>
          <p:cNvPr id="229" name="Google Shape;229;p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Index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is kafka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Basic components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Avro and Schema Registry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Kafka Connect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Kafka Streams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questions to ask?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>
                <a:uFill>
                  <a:noFill/>
                </a:uFill>
                <a:hlinkClick r:id="rId3"/>
              </a:rPr>
              <a:t>retention.ms</a:t>
            </a:r>
            <a:r>
              <a:rPr lang="en-US"/>
              <a:t> =&gt; Amount of time logs will stay before they get deleted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cleanup.policy</a:t>
            </a:r>
            <a:r>
              <a:rPr lang="en-US"/>
              <a:t>=[delete|compact], either delete the messages from topic or compact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partition</a:t>
            </a:r>
            <a:r>
              <a:rPr lang="en-US"/>
              <a:t>, scalability count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replication</a:t>
            </a:r>
            <a:r>
              <a:rPr lang="en-US"/>
              <a:t>, number of times a partition will be replicated </a:t>
            </a:r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Configurations Topic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Consumer</a:t>
            </a:r>
            <a:endParaRPr/>
          </a:p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offset</a:t>
            </a:r>
            <a:r>
              <a:rPr lang="en-US"/>
              <a:t> =&gt; What has already been read by the consumer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consumer.group.id</a:t>
            </a:r>
            <a:r>
              <a:rPr lang="en-US"/>
              <a:t> =&gt; Identifier for the consumer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auto.offset.reset</a:t>
            </a:r>
            <a:r>
              <a:rPr lang="en-US"/>
              <a:t>=[earliest|latest], when consumer connects for first time to a topic (offset does not exists for this consumer.group.id), where to start reading from. From first (earliest) message or last (latest)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Producer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acks</a:t>
            </a:r>
            <a:r>
              <a:rPr lang="en-US"/>
              <a:t>: [0|1|all]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0 =&gt; Does not wait for leader or replica broker to write the message to disk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1 =&gt; Waits for leader broker to write the message to disk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all =&gt; Waits for </a:t>
            </a:r>
            <a:r>
              <a:rPr lang="en-US"/>
              <a:t>leader</a:t>
            </a:r>
            <a:r>
              <a:rPr lang="en-US"/>
              <a:t> and all replica to write the message to disk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838200" y="1189813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 Scaling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Kafka Scaling</a:t>
            </a:r>
            <a:endParaRPr b="1"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387" y="1835600"/>
            <a:ext cx="6295224" cy="4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Kafka Scaling</a:t>
            </a:r>
            <a:endParaRPr b="1"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525" y="1790650"/>
            <a:ext cx="5898950" cy="479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Kafka Scaling</a:t>
            </a:r>
            <a:endParaRPr b="1"/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525" y="1690825"/>
            <a:ext cx="6296947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Avro &amp; Schema Registry</a:t>
            </a:r>
            <a:endParaRPr/>
          </a:p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is schema needed?</a:t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550" y="3467508"/>
            <a:ext cx="7741500" cy="12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5024" y="3180602"/>
            <a:ext cx="1551125" cy="15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3114550" y="3914963"/>
            <a:ext cx="12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PHP Object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What is Avro</a:t>
            </a:r>
            <a:endParaRPr b="1"/>
          </a:p>
        </p:txBody>
      </p:sp>
      <p:pic>
        <p:nvPicPr>
          <p:cNvPr id="304" name="Google Shape;304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https://inakianduaga.github.io/kafka-image-processor/#/1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Architecture w/o kafka?</a:t>
            </a:r>
            <a:endParaRPr b="1"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549" y="1121413"/>
            <a:ext cx="9394250" cy="46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2812500" y="6289000"/>
            <a:ext cx="6567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https://www.slideshare.net/PaoloCastagna1/introduction-to-apache-kafka-confluent-and-why-they-matter</a:t>
            </a:r>
            <a:endParaRPr b="0" i="0" sz="1000" u="none" cap="none" strike="noStrike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Schema Compatibility?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443" y="2384880"/>
            <a:ext cx="8425125" cy="14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450" y="4517350"/>
            <a:ext cx="9061450" cy="15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Avro schema evolution</a:t>
            </a:r>
            <a:endParaRPr b="1"/>
          </a:p>
        </p:txBody>
      </p:sp>
      <p:sp>
        <p:nvSpPr>
          <p:cNvPr id="320" name="Google Shape;32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https://inakianduaga.github.io/kafka-image-processor/#/1</a:t>
            </a:r>
            <a:endParaRPr/>
          </a:p>
        </p:txBody>
      </p:sp>
      <p:pic>
        <p:nvPicPr>
          <p:cNvPr id="321" name="Google Shape;321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Schema Registry</a:t>
            </a:r>
            <a:endParaRPr b="1"/>
          </a:p>
        </p:txBody>
      </p:sp>
      <p:pic>
        <p:nvPicPr>
          <p:cNvPr id="327" name="Google Shape;32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https://www.confluent.io/blog/apache-kafka-for-service-architectures/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Schema Registry</a:t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300" y="2012900"/>
            <a:ext cx="4795400" cy="41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Kafka Connect</a:t>
            </a:r>
            <a:endParaRPr/>
          </a:p>
        </p:txBody>
      </p:sp>
      <p:sp>
        <p:nvSpPr>
          <p:cNvPr id="343" name="Google Shape;343;p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Sources and Sinks - Connectors</a:t>
            </a:r>
            <a:endParaRPr b="1"/>
          </a:p>
        </p:txBody>
      </p:sp>
      <p:pic>
        <p:nvPicPr>
          <p:cNvPr id="349" name="Google Shape;34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Available - Kafka Connect</a:t>
            </a:r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https://www.confluent.io/hub/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Alternatives: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Alpakka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Custom Kafka Connect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...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838200" y="1825625"/>
            <a:ext cx="10515600" cy="643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curl -X POST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 http://localhost:8083/connectors</a:t>
            </a:r>
            <a:r>
              <a:rPr lang="en-US" sz="1300"/>
              <a:t> -H "Content-Type: application/json" -d '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{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"name": "google_history_trip_connector",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"config": {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"connector.class": "io.confluent.connect.jdbc.JdbcSinkConnector",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"tasks.max": "1",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"topics": "google_history_trip",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"connection.url": "jdbc:mysql://localhost/kafka_offload",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"auto.create": "true",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"connection.user": "root",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"connection.password": "*******",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"key.converter": "io.confluent.connect.avro.AvroConverter",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"value.converter":"io.confluent.connect.avro.AvroConverter",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"value.converter.schema.registry.url": "</a:t>
            </a:r>
            <a:r>
              <a:rPr lang="en-US" sz="1300" u="sng">
                <a:solidFill>
                  <a:schemeClr val="hlink"/>
                </a:solidFill>
                <a:hlinkClick r:id="rId4"/>
              </a:rPr>
              <a:t>http://localhost:8081</a:t>
            </a:r>
            <a:r>
              <a:rPr lang="en-US" sz="1300"/>
              <a:t>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"key.converter.schema.registry.url": "</a:t>
            </a:r>
            <a:r>
              <a:rPr lang="en-US" sz="1300" u="sng">
                <a:solidFill>
                  <a:schemeClr val="hlink"/>
                </a:solidFill>
                <a:hlinkClick r:id="rId5"/>
              </a:rPr>
              <a:t>http://localhost:8081</a:t>
            </a:r>
            <a:r>
              <a:rPr lang="en-US" sz="1300"/>
              <a:t>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"key.converter.schemas.enable":"true",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"value.converter.schemas.enable":"true",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		….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}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}'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Kafka Stream</a:t>
            </a:r>
            <a:endParaRPr/>
          </a:p>
        </p:txBody>
      </p:sp>
      <p:sp>
        <p:nvSpPr>
          <p:cNvPr id="370" name="Google Shape;370;p5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 stream	</a:t>
            </a:r>
            <a:endParaRPr/>
          </a:p>
        </p:txBody>
      </p:sp>
      <p:sp>
        <p:nvSpPr>
          <p:cNvPr id="377" name="Google Shape;377;p51"/>
          <p:cNvSpPr txBox="1"/>
          <p:nvPr>
            <p:ph idx="1" type="body"/>
          </p:nvPr>
        </p:nvSpPr>
        <p:spPr>
          <a:xfrm>
            <a:off x="838200" y="1825625"/>
            <a:ext cx="10515600" cy="4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Client library for </a:t>
            </a:r>
            <a:r>
              <a:rPr lang="en-US"/>
              <a:t>building</a:t>
            </a:r>
            <a:r>
              <a:rPr lang="en-US"/>
              <a:t> stream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from Kafka to Kafka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Stream application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Fault tolerant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Scalable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processing with milliseconds latency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Provides a </a:t>
            </a:r>
            <a:r>
              <a:rPr lang="en-US"/>
              <a:t>convenient</a:t>
            </a:r>
            <a:r>
              <a:rPr lang="en-US"/>
              <a:t> DSL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Architecture with Kafka?</a:t>
            </a:r>
            <a:endParaRPr b="1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" y="1843225"/>
            <a:ext cx="1053465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812500" y="6289000"/>
            <a:ext cx="6567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b="0" i="0" lang="en-US" sz="1000" u="sng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https://www.slideshare.net/PaoloCastagna1/introduction-to-apache-kafka-confluent-and-why-they-matter</a:t>
            </a:r>
            <a:endParaRPr b="0" i="0" sz="1000" u="none" cap="none" strike="noStrike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Kafka stream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Kafka stream in short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Millisecond delay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uFill>
                  <a:noFill/>
                </a:uFill>
                <a:hlinkClick r:id="rId3"/>
              </a:rPr>
              <a:t>Balance the processing load</a:t>
            </a:r>
            <a:r>
              <a:rPr lang="en-US"/>
              <a:t> as new instances of your app are added or existing ones crash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Maintain </a:t>
            </a:r>
            <a:r>
              <a:rPr lang="en-US">
                <a:uFill>
                  <a:noFill/>
                </a:uFill>
                <a:hlinkClick r:id="rId4"/>
              </a:rPr>
              <a:t>local state</a:t>
            </a:r>
            <a:r>
              <a:rPr lang="en-US"/>
              <a:t> for tables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uFill>
                  <a:noFill/>
                </a:uFill>
                <a:hlinkClick r:id="rId5"/>
              </a:rPr>
              <a:t>Recover from failures</a:t>
            </a:r>
            <a:endParaRPr sz="1200">
              <a:solidFill>
                <a:srgbClr val="257BD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500" y="832175"/>
            <a:ext cx="8585699" cy="51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Kafka streams vs State</a:t>
            </a:r>
            <a:endParaRPr/>
          </a:p>
        </p:txBody>
      </p:sp>
      <p:pic>
        <p:nvPicPr>
          <p:cNvPr id="399" name="Google Shape;399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https://timothyrenner.github.io/engineering/2016/08/11/kafka-streams-not-looking-at-facebook.html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Kafka streams topology</a:t>
            </a:r>
            <a:endParaRPr/>
          </a:p>
        </p:txBody>
      </p:sp>
      <p:pic>
        <p:nvPicPr>
          <p:cNvPr id="406" name="Google Shape;40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 stream features</a:t>
            </a:r>
            <a:endParaRPr/>
          </a:p>
        </p:txBody>
      </p:sp>
      <p:sp>
        <p:nvSpPr>
          <p:cNvPr id="413" name="Google Shape;413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Aggregates: count, groupby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Stateful processing (Stored internally in Kafka topic)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Joins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KStream with KStream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KStream with KTable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KTable with KTable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Windows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Time based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Session based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KSQL</a:t>
            </a:r>
            <a:endParaRPr/>
          </a:p>
        </p:txBody>
      </p:sp>
      <p:sp>
        <p:nvSpPr>
          <p:cNvPr id="420" name="Google Shape;420;p5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75" y="2137200"/>
            <a:ext cx="10950250" cy="38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/>
              <a:t>What questions to ask?</a:t>
            </a:r>
            <a:endParaRPr b="1"/>
          </a:p>
        </p:txBody>
      </p:sp>
      <p:sp>
        <p:nvSpPr>
          <p:cNvPr id="435" name="Google Shape;435;p5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What questions to ask?</a:t>
            </a:r>
            <a:endParaRPr b="1"/>
          </a:p>
        </p:txBody>
      </p:sp>
      <p:sp>
        <p:nvSpPr>
          <p:cNvPr id="442" name="Google Shape;442;p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Replication factor</a:t>
            </a:r>
            <a:r>
              <a:rPr lang="en-US"/>
              <a:t>?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&gt;= 3, for Kafka Brokers (&gt;=3)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Retention time?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&lt;= 1 month, think wisely if you would like to have more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Partition size?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&gt;=5 &amp; &lt;=20 (normal cases), depends on your size of incoming data, consumer throughput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Kafka can handle high partition size, but has extra cost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Is key needed?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Yes, same key to same partition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Prevent skew - if key is random enough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Scalability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Worst case: null, never a constant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What questions to ask?</a:t>
            </a:r>
            <a:endParaRPr b="1"/>
          </a:p>
        </p:txBody>
      </p:sp>
      <p:sp>
        <p:nvSpPr>
          <p:cNvPr id="449" name="Google Shape;449;p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Topic name structure?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tr-</a:t>
            </a:r>
            <a:r>
              <a:rPr lang="en-US"/>
              <a:t>&lt;TEAM_NAME&gt;-&lt;CONTENT&gt;-&lt;EXTENSION&gt;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Consumer group-id?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tr-</a:t>
            </a:r>
            <a:r>
              <a:rPr lang="en-US"/>
              <a:t>&lt;TEAM_NAME&gt;-&lt;CONTENT&gt;-&lt;ACTION&gt;-&lt;EXTENSION&gt;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Kafka everywhere</a:t>
            </a:r>
            <a:endParaRPr b="1"/>
          </a:p>
        </p:txBody>
      </p:sp>
      <p:pic>
        <p:nvPicPr>
          <p:cNvPr descr="https://redmonk.com/fryan/files/2016/05/kafka-companies.png"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712" y="2114928"/>
            <a:ext cx="6175513" cy="3482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didi chuxing" id="121" name="Google Shape;1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704" y="2849217"/>
            <a:ext cx="2093843" cy="683989"/>
          </a:xfrm>
          <a:prstGeom prst="rect">
            <a:avLst/>
          </a:prstGeom>
          <a:noFill/>
          <a:ln>
            <a:noFill/>
          </a:ln>
        </p:spPr>
      </p:pic>
      <p:sp>
        <p:nvSpPr>
          <p:cNvPr descr="mage result for lyft" id="122" name="Google Shape;122;p17"/>
          <p:cNvSpPr/>
          <p:nvPr/>
        </p:nvSpPr>
        <p:spPr>
          <a:xfrm>
            <a:off x="0" y="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age result for lyft" id="123" name="Google Shape;123;p17"/>
          <p:cNvSpPr/>
          <p:nvPr/>
        </p:nvSpPr>
        <p:spPr>
          <a:xfrm>
            <a:off x="152400" y="1524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ge result for lyft" id="124" name="Google Shape;1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5095" y="3670852"/>
            <a:ext cx="1645217" cy="116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56" name="Google Shape;456;p6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if Schema cannot be compatible?	</a:t>
            </a:r>
            <a:endParaRPr/>
          </a:p>
        </p:txBody>
      </p:sp>
      <p:pic>
        <p:nvPicPr>
          <p:cNvPr id="463" name="Google Shape;4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250" y="1620913"/>
            <a:ext cx="64674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https://www.confluent.io/blog/apache-kafka-for-service-architectures/</a:t>
            </a:r>
            <a:endParaRPr/>
          </a:p>
        </p:txBody>
      </p:sp>
      <p:sp>
        <p:nvSpPr>
          <p:cNvPr id="465" name="Google Shape;465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nastel.com/wp-content/uploads/blogpic-65-600x449.png" id="470" name="Google Shape;4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235" y="890479"/>
            <a:ext cx="6642652" cy="497091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Kafka everywhere</a:t>
            </a:r>
            <a:endParaRPr b="1"/>
          </a:p>
        </p:txBody>
      </p:sp>
      <p:pic>
        <p:nvPicPr>
          <p:cNvPr id="132" name="Google Shape;13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https://eng.uber.com/ureplicator/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831850" y="110081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Basic terms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Messages in kafka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Kafka Message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Key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Value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Timestamp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in Kafka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Producer pushes messages to a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Consumer consumes messages from a topic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